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4" r:id="rId1"/>
  </p:sldMasterIdLst>
  <p:notesMasterIdLst>
    <p:notesMasterId r:id="rId4"/>
  </p:notesMasterIdLst>
  <p:handoutMasterIdLst>
    <p:handoutMasterId r:id="rId5"/>
  </p:handoutMasterIdLst>
  <p:sldIdLst>
    <p:sldId id="256" r:id="rId2"/>
    <p:sldId id="258" r:id="rId3"/>
  </p:sldIdLst>
  <p:sldSz cx="21599525" cy="302402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24">
          <p15:clr>
            <a:srgbClr val="A4A3A4"/>
          </p15:clr>
        </p15:guide>
        <p15:guide id="2" pos="68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35" autoAdjust="0"/>
    <p:restoredTop sz="94660"/>
  </p:normalViewPr>
  <p:slideViewPr>
    <p:cSldViewPr snapToGrid="0">
      <p:cViewPr>
        <p:scale>
          <a:sx n="50" d="100"/>
          <a:sy n="50" d="100"/>
        </p:scale>
        <p:origin x="864" y="-5750"/>
      </p:cViewPr>
      <p:guideLst>
        <p:guide orient="horz" pos="9524"/>
        <p:guide pos="680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0870BE7-57DD-4E46-BBF3-FB5E65DACE6A}" type="datetime1">
              <a:rPr lang="ko-KR" altLang="en-US"/>
              <a:pPr lvl="0">
                <a:defRPr/>
              </a:pPr>
              <a:t>2022-05-26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7779747-0005-49E2-9E9F-906870918BE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A625400-64F7-4AF7-8BBC-C769E28FA35F}" type="datetime1">
              <a:rPr lang="ko-KR" altLang="en-US"/>
              <a:pPr lvl="0">
                <a:defRPr/>
              </a:pPr>
              <a:t>2022-05-26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327275" y="1143000"/>
            <a:ext cx="2203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A65D688-FAA0-4934-9D6C-CA2389A967A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221715-A2BC-439A-9BBC-13FA5875B08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2E1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490493-5311-4DEE-AEF6-3D03ED5D30B2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rgbClr val="0070C0">
                  <a:alpha val="10000"/>
                </a:srgbClr>
              </a:gs>
              <a:gs pos="100000">
                <a:srgbClr val="008BBC">
                  <a:alpha val="0"/>
                </a:srgbClr>
              </a:gs>
            </a:gsLst>
            <a:lin ang="10800000" scaled="1"/>
          </a:gra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69E1568-15D6-47BE-873D-6CE661350645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4245F7-5B8D-40A2-A666-86F25844DF40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7C8106E-F985-48D6-882E-59D117245CF9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01E3058-8B6D-4D15-A5EA-4402777E479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F153B46-D712-41A1-AB10-2C19AF6B6ADA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FE363CB-6735-4EB6-BAF2-9C9C49341113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E53AD1-1780-48F4-AFE7-6348A8185978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0C7648-517C-4379-A06F-A3D82867700D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97E9875-799E-435D-9998-8C84D2F511A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7A997F2-11D1-4471-952A-DEDEBCBA8F1C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71D78F-CE77-49B7-B0B5-79247042920D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CEF4EA1-9846-4B19-94D2-62EDBB276AED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9F7FBFF-765D-454A-81C0-19A0585522ED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7324BC7-0B2C-4710-9772-4DF8708EDE89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3FE7BBA-F17B-4FEA-8588-DC9E8E09566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7DB4A8F-CB4F-4A52-8D8C-C2ACB90F6995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D094057-CD2C-40E0-8DC0-CF5B083048DD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A992DD7-671B-4184-884B-F7833B3CE692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681973-1F3F-4C46-9F79-B0D82A4CE76E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76882DF-3326-4F3C-BCAC-43D173E449F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AA00E3B-7097-446A-80E6-7DB83F260EA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F29C5D-D275-4D84-B90C-2FD452481507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44F8E09-DCFF-4FBC-9AAA-379DFCC159B2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ACEE7BF-8F57-437A-86C1-FF9D1A48B7F4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FDED094-06E6-4B76-A130-EBCAACCD9451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BEA1AE6-34BF-47E7-9EEC-86E291123E2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EBCCF7-7C30-48F2-9041-4FD36F35F9EB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1D2495-7B0E-4B87-89CC-DF4AB9614DC4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44328CD-CE75-4B3A-89FA-4B712DCFCD79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22D7BE-67B7-4BC1-9477-04DF7E1A677E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1D28162-8C46-44DA-B5B9-E67B491414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D15E918-620D-454A-83B9-D3B3733F532C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5BB433A-F5FE-4E31-AC1E-32B060E83B49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2412FF9-F1F6-4CE2-BA35-60E19DC6A716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879C0D-84E2-43F5-9179-C674380AB08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C9A00A-9F30-4948-9EBD-B1B3EF601751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D4A648F-B956-480C-9B86-6E10AD69517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A506A4C-B026-4EC8-B61F-366428DA278D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84C11DA-6C0F-4714-A08D-AA52C567D00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1BA692A-EE8A-4508-B924-AEF16326EDEF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F984BC-C791-48CE-A204-6C3A87C20E73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7EAED82-18CB-4574-9AEE-DD3A32A43686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D053C9C-F4E6-4849-BBA6-8C5E48EA565B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C6A0121-7156-4669-A34C-AACEEEB9DFD8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B7F55FA-0F0D-46A3-9D8B-B5FB3E414CBF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EEC191-3730-4D1B-A857-C0942445C8BD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98C9683-BF97-4EA6-A43B-9AC1424AB6E3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98AFFE5-1E74-438B-AD36-F45C6DD84121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57E3AFC-2D45-4BF8-9FF2-21C3B2DCD55D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7B657EB-9845-48FD-ACE6-5328151BAA92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DE0C3C1-5C2A-4892-8205-6B617DE45793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52E677C-584F-402F-B13B-D3CBFD1C905D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456698B-21BA-475A-AA48-4C1C7C2DD0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D69C664-6E7F-4FBD-B4B6-12C5560931A8}"/>
              </a:ext>
            </a:extLst>
          </p:cNvPr>
          <p:cNvSpPr/>
          <p:nvPr userDrawn="1"/>
        </p:nvSpPr>
        <p:spPr>
          <a:xfrm>
            <a:off x="10982" y="-11348"/>
            <a:ext cx="21599525" cy="5868365"/>
          </a:xfrm>
          <a:prstGeom prst="rect">
            <a:avLst/>
          </a:prstGeom>
          <a:solidFill>
            <a:srgbClr val="2E1D5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AutoShape 4" descr="https://cmail.daum.net/v2/mails/000000000000E0D/attachments/MjoxLjEuNDoxMDE4MjQ6MTQwOTQ6aW1hZ2UvanBlZzpiYXNlNjQ6emY1VTFLcW9UYmlDN2NPUTB2OEtBZw/raw/NONAME.jpg?inlineContentType=image%2Fjpeg&amp;inlineFileSize=10298&amp;inlineId=MjoxLjEuNDoxMDE4MjQ6MTQwOTQ6aW1hZ2UvanBlZzpiYXNlNjQ6emY1VTFLcW9UYmlDN2NPUTB2OEtBZw">
            <a:extLst>
              <a:ext uri="{FF2B5EF4-FFF2-40B4-BE49-F238E27FC236}">
                <a16:creationId xmlns:a16="http://schemas.microsoft.com/office/drawing/2014/main" id="{27E58A00-0388-4ACA-A70E-951261F0638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6" name="평행 사변형 52">
            <a:extLst>
              <a:ext uri="{FF2B5EF4-FFF2-40B4-BE49-F238E27FC236}">
                <a16:creationId xmlns:a16="http://schemas.microsoft.com/office/drawing/2014/main" id="{397349FF-9075-49F5-BDB3-D7F4F1B505C4}"/>
              </a:ext>
            </a:extLst>
          </p:cNvPr>
          <p:cNvSpPr/>
          <p:nvPr userDrawn="1"/>
        </p:nvSpPr>
        <p:spPr>
          <a:xfrm>
            <a:off x="48776" y="1899257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0">
                <a:srgbClr val="523593">
                  <a:alpha val="22000"/>
                </a:srgbClr>
              </a:gs>
              <a:gs pos="100000">
                <a:srgbClr val="523593">
                  <a:alpha val="47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33FF8F-EC31-403A-90AA-A28B5953455D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A020579-8C50-435B-A4F5-7D4181445335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844C87F-0E11-4AF9-89B2-14EDA4C06CF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F8A89F5A-ECAE-4623-B1E3-E606F241A877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D437993A-57DF-4C27-B3DE-AD5F41BBE374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991CFF1B-2EB1-48EC-810E-6EADAA73F124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id="{C642BA6B-47A0-431F-9CFB-FD9D9063F7E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2E0183CC-DDE7-4CE8-99AA-9126B794B2B8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40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51D687B-8388-47F3-A56B-13DEAF3DAF4E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1" name="직각 삼각형 80">
                  <a:extLst>
                    <a:ext uri="{FF2B5EF4-FFF2-40B4-BE49-F238E27FC236}">
                      <a16:creationId xmlns:a16="http://schemas.microsoft.com/office/drawing/2014/main" id="{C515A556-7516-423C-9AF2-9CD928493386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2E1D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42621F5-85F9-4E78-8880-F08641B3B6AD}"/>
                  </a:ext>
                </a:extLst>
              </p:cNvPr>
              <p:cNvGrpSpPr/>
              <p:nvPr userDrawn="1"/>
            </p:nvGrpSpPr>
            <p:grpSpPr>
              <a:xfrm>
                <a:off x="405652" y="4777032"/>
                <a:ext cx="12899093" cy="2122200"/>
                <a:chOff x="-7141528" y="8606760"/>
                <a:chExt cx="12899093" cy="2122200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B119A3A-142A-45FB-AD9B-A9D12851B70F}"/>
                    </a:ext>
                  </a:extLst>
                </p:cNvPr>
                <p:cNvSpPr/>
                <p:nvPr userDrawn="1"/>
              </p:nvSpPr>
              <p:spPr>
                <a:xfrm>
                  <a:off x="-7141528" y="8606760"/>
                  <a:ext cx="922739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r>
                    <a:rPr lang="en-US" altLang="ko-KR" sz="3200" b="0" baseline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I: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인공지능프로젝트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16A15754-9702-4FCF-AB8A-16EBB697AC6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DD8571C-8E6B-4AF4-8562-A8994ED8A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47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D64BF3-F32C-4584-808E-41E62FF0A4E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95AF21-5995-4231-A9C2-79BC297A90A1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7C6F8D-4011-4362-93C3-08246CFC23EF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CD957C-BB0D-46B4-B8DD-EE8AB555DB9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81D2B5-18B6-4376-A2C3-E10B97850725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BDF0050-DEDB-40D2-BEF9-380AFD37834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C8AEAB7-833C-4D6A-BB3F-3537A7D09905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B9216E-077E-4E4D-831A-4BCA4837276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6018185-AFD6-4DDC-A7C4-B0CBD47ECB53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BDE9AA6-BE53-459A-AF44-0F37677322CC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1990F12-71ED-4B97-958D-65B26FCD3B22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F922CAF-5FF3-4BE4-97D6-3158872EC2A6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9BEABA-74C8-423A-991A-2C3412889402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611827F-BC45-4A7E-AAF0-19B5B77F9EF2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9AD9BFB-7721-4F09-B0A2-7EA6135A5687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1E8AAEE-C1F5-4EDC-B85B-25D6332E92C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DB2E563-AFAA-483E-9E64-2AF9C5DF2488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E271B87-4282-498D-B8F7-320A4807C60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1581B8-FB63-4B44-990E-5E2FBE10C9A6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3940CC0-BEF0-4D42-80AE-7849698B4BD6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02C3528-6D84-4013-BF56-EB1E535E9DC9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9747EB8-4B71-4BAE-8E3C-C2AB5CA0DC2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E56F23-DCF1-41F8-89A1-D2D2192FFE8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CE51489-BAF8-4287-B61B-9000ABD5D1E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58AEA-0CA2-42A9-9122-444D3BC3334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693258A-4683-43FD-8DBA-8290E3C2326D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40C263-A720-43A3-B930-0001054EC02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7B6E362-0A7A-403E-9596-2EB266785DD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94B49A0-4FB5-4E10-9C3C-65891E681CAA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499DF5-EAF9-477B-9481-F03EF7F65E26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02031C9-4878-451C-A1AF-9A42249C8FED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A1F0777-B02E-4061-B4BD-4D103C02FD5D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D22FDB4-AED7-4111-A8E1-EEF2E55E09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5DC35F1-BF00-4A99-81D8-DCCFF136B8DE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2B1D27C-A536-45A2-9707-C99909DD8E92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93880BA-6039-4DF3-9158-15D2FBC3D5FD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8FFE04-1B18-43AD-97FC-EA0750B6DFFD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251AD34-CF36-450F-B16E-FEA199B8895B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3F954DC-3EB1-440A-8A2D-C5A8CCCC1605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AB83A92-1E74-4F81-AF3B-950915C61B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8C00E7-645B-4DB4-A4C3-06EF627D16F9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03B585-9DC0-4247-ACD3-9AE085ED4DC6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5B48CD8-E57B-4F7B-B0DA-CB65E5CEA1E5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8544B40-F6F5-4FCC-A34B-3691CAC58A1D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9EC217D-012A-4D4F-BBE9-15D27BF6871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FE36221-C4F9-4438-B815-297B1263D6BE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A1BF95B-4A67-450E-9173-81438C726F79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C6C1DE2-D98A-4355-86F6-F918A06C54EC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573575E-54CA-4EE7-B90E-6AD691E57830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44C65A-8AAD-4C2B-A439-8B7FD54A2610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1210912-F1B2-4AEE-9DFD-FDA81E862977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D7944AE-EBE3-4D18-8E81-E34FEF2B202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15DBE0F-7F6D-40AA-988F-BB0781011760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EA5C4A2-0A37-4049-A3A5-CDDCDD0F3FF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0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CB5C13D5-90A5-40B7-A662-FC779C534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99E51C4-41A9-46DB-B45C-96BEA4D25923}"/>
              </a:ext>
            </a:extLst>
          </p:cNvPr>
          <p:cNvSpPr/>
          <p:nvPr userDrawn="1"/>
        </p:nvSpPr>
        <p:spPr>
          <a:xfrm>
            <a:off x="-320847" y="-2"/>
            <a:ext cx="21599525" cy="5868365"/>
          </a:xfrm>
          <a:prstGeom prst="rect">
            <a:avLst/>
          </a:prstGeom>
          <a:solidFill>
            <a:srgbClr val="ED7D31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평행 사변형 52">
            <a:extLst>
              <a:ext uri="{FF2B5EF4-FFF2-40B4-BE49-F238E27FC236}">
                <a16:creationId xmlns:a16="http://schemas.microsoft.com/office/drawing/2014/main" id="{07058FB3-4C49-4B60-8CF2-495C53DE3895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  <a:alpha val="82000"/>
                </a:schemeClr>
              </a:gs>
              <a:gs pos="0">
                <a:schemeClr val="accent2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A3F34A-A42C-4AED-91BD-45A4D5FE10B7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7CDEDB8-B727-404E-8E4C-B389F0C4CC92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612AA7A-27C0-4C4C-AB99-909933BFC4C7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18929ED-9ADD-423C-8776-8835F02758EE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D28F1A-A4AC-45C0-8795-5A0305E0F22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485F8DFB-0C11-410A-903E-50E74F063049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749799A1-DB59-482C-850F-920394B9E785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F61872D3-771E-4E80-86EC-E31CFF93ACEB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56611F8A-B84B-4429-9EB5-6F7D6A401DF8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5" name="직각 삼각형 84">
                  <a:extLst>
                    <a:ext uri="{FF2B5EF4-FFF2-40B4-BE49-F238E27FC236}">
                      <a16:creationId xmlns:a16="http://schemas.microsoft.com/office/drawing/2014/main" id="{9FF8DA5E-D2FB-49C3-BDFF-BDD5EEDF05A2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B85DB31F-168C-4FCC-BB17-FC247B2574C2}"/>
                  </a:ext>
                </a:extLst>
              </p:cNvPr>
              <p:cNvGrpSpPr/>
              <p:nvPr userDrawn="1"/>
            </p:nvGrpSpPr>
            <p:grpSpPr>
              <a:xfrm>
                <a:off x="667523" y="4777032"/>
                <a:ext cx="19696755" cy="2122200"/>
                <a:chOff x="-6879657" y="8606760"/>
                <a:chExt cx="19696755" cy="2122200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DB9B3FEF-6865-48F1-A68D-AAB335507B24}"/>
                    </a:ext>
                  </a:extLst>
                </p:cNvPr>
                <p:cNvSpPr/>
                <p:nvPr userDrawn="1"/>
              </p:nvSpPr>
              <p:spPr>
                <a:xfrm>
                  <a:off x="-6879657" y="8606760"/>
                  <a:ext cx="8328039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(01)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03E6DEE5-EA0C-4E14-9FC0-C36E9911DE55}"/>
                    </a:ext>
                  </a:extLst>
                </p:cNvPr>
                <p:cNvSpPr/>
                <p:nvPr userDrawn="1"/>
              </p:nvSpPr>
              <p:spPr>
                <a:xfrm>
                  <a:off x="1296465" y="8606760"/>
                  <a:ext cx="11520633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                     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B674053-5EC5-4D71-977A-237B12B72C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29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F8BE3A-E493-4F81-B667-7C6E2AEDD27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B4C1D4-9D86-4A06-BB3A-DB875F9CB33B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74537F-D76D-423B-AE9A-AFAF11B2CD32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416E4DC-D628-4E82-80E3-B36989BF73D9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63C080B-DEC8-480E-B1B6-65E653E5C328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7883FE3-7E87-4B0B-A36A-B5AD593ACC6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E122D6A-A9C0-4FA4-884C-E8653936BB08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18F5951-D969-47E1-9AB6-46505A866879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C61655F-20BF-4A87-A23C-CD6B055AD3E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9ED4AB5-87F9-4EBC-BD22-C7E1E859837B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0E990E3-6F54-456A-8B83-B1498B748E0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DEC759B-39BA-4E73-B024-6F17F24BFD44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FC9119-48A8-430E-A9D6-8441522B01C0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1E04A81-BC45-450F-98FA-5024125DAE99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8CD3C94-FA53-4ECB-B31C-6545D5424033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214713F-9412-4FFB-9CE4-2F4C61106052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D046E2C-1633-4E8D-A840-803857EA6B2C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1A067A-606E-4DDD-AF8D-AAC452F7018F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725749F-4F6C-48DC-B027-07C8DFDCF267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389F32-2FC1-4C53-AAB8-30132D274F81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849896-EB9B-4032-BD24-0124AD38E427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577E004-E6AD-49F5-8644-138F179DDD8A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92017F6-9689-4975-A5C4-CA87FF9E07C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2CF3B-1AF7-4D61-BAD1-F48D7F56797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F42108A-62E3-4C3C-8985-A53949D7820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B4687D0-47C0-4093-9B82-FA171B92B73E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EDA771E-BF00-4C87-9F89-132727D9A7E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3EA248C-D1C2-4E0A-896B-7B5ED7027445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803699-1B0D-45EA-BFD5-1278CF50D803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F2045D6-D978-4948-A268-CB6FE973F65B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4AB2294-5412-4E62-A461-78159AC7CA84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06EE347-60DA-4E74-9F21-DE5E393ACA87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CB9D94C-5790-483F-83E2-1AC8B0FDFADF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04619FF-874E-432D-84D8-4A35B3BFB49B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03058CA-52BC-407F-992D-88134E75894F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23B4059-AA7F-4FDE-8DDF-03D493C8ED51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732886C-6347-4E17-BD63-06DA9610A2FC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6C98F36-6C77-4EA8-BEF9-EA88789BB81D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372CF78-1799-41F9-B75A-3F01D2D4E45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60709FD-BE07-43CB-9ABC-E9CBFB6A3811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E18DBCD-9672-4B8C-BA1E-8D871F7F127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D7F2A8D-3A18-4A01-80BA-EA3A6E99C30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13CD810-E68F-486F-B497-5BD1EB21AAB8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832D29B-0DCA-46C5-8EC5-0151462B033E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8D8FE36-D98D-4647-B565-7D5399AC16B9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E5B3A82-E197-48E9-BC36-79813A194202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5634E51-7639-4159-973B-1529D68CD356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EE2E534-6E0E-4302-9F84-D3E2BDCAF818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6818485-496E-497C-8E1D-666971700531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F74E0D8-E61B-4CCD-9C1A-3C2E5A58081A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BFC8790-1BEB-4143-8A93-39E1C4EF91AF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FBCA899-B9CA-4956-99CA-2941406E776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7E6797D-8128-4720-9D0D-450BF2634651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C648976-ED39-455F-9296-581A37094664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A94EF0D4-A90B-4758-9898-FE08D01532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D214C-2BCE-4EC0-BEA7-6C95E442517D}"/>
              </a:ext>
            </a:extLst>
          </p:cNvPr>
          <p:cNvSpPr/>
          <p:nvPr userDrawn="1"/>
        </p:nvSpPr>
        <p:spPr>
          <a:xfrm>
            <a:off x="-593" y="4884"/>
            <a:ext cx="21599525" cy="5868365"/>
          </a:xfrm>
          <a:prstGeom prst="rect">
            <a:avLst/>
          </a:prstGeom>
          <a:solidFill>
            <a:srgbClr val="5B9BD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평행 사변형 52">
            <a:extLst>
              <a:ext uri="{FF2B5EF4-FFF2-40B4-BE49-F238E27FC236}">
                <a16:creationId xmlns:a16="http://schemas.microsoft.com/office/drawing/2014/main" id="{7D6E873C-E2D3-4C63-B3DA-56A93F59EB98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70C0"/>
              </a:gs>
              <a:gs pos="0">
                <a:srgbClr val="0070C0">
                  <a:alpha val="22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2BC7F0-4DD8-4C3B-BEC5-CFBDD368A4F3}"/>
              </a:ext>
            </a:extLst>
          </p:cNvPr>
          <p:cNvSpPr txBox="1"/>
          <p:nvPr userDrawn="1"/>
        </p:nvSpPr>
        <p:spPr>
          <a:xfrm>
            <a:off x="5475262" y="418477"/>
            <a:ext cx="10649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4528BDB-1429-4325-9DE7-720F5F87B11A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0CB2083-7A40-43C3-8E3C-A0FB4ACB5E6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049314E6-71F5-46BE-B503-F3876BFB03C6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7A6A88DD-F1E2-4D41-84B4-0583F3E25B28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96E70A1C-E036-4AD7-B0CB-B2B557450FFC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7D66811E-5836-4649-89F8-CE751014EF66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5F315AC8-F2FC-4471-9F24-CB44BDF933DF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EC1F2511-375A-4CEF-8E45-2D6F591ED465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4" name="직각 삼각형 83">
                  <a:extLst>
                    <a:ext uri="{FF2B5EF4-FFF2-40B4-BE49-F238E27FC236}">
                      <a16:creationId xmlns:a16="http://schemas.microsoft.com/office/drawing/2014/main" id="{D58AE331-E54B-45E1-8259-74DB814177FD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1E1121A-1D1B-4970-B7EF-2A64E7212F4D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9835017" cy="2122200"/>
                <a:chOff x="-6879656" y="8606760"/>
                <a:chExt cx="19835017" cy="2122200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3B639DF1-CDF1-428D-BB56-BDA0D68CD898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(02)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2382D7D-9AB5-4255-BB8C-FBA5F94AB15E}"/>
                    </a:ext>
                  </a:extLst>
                </p:cNvPr>
                <p:cNvSpPr/>
                <p:nvPr userDrawn="1"/>
              </p:nvSpPr>
              <p:spPr>
                <a:xfrm>
                  <a:off x="1201020" y="8606760"/>
                  <a:ext cx="1175434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8F8585E-2BA1-45D0-B385-F143D0541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53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C8ED3-EB93-4F4C-8C56-FD55124D910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E5FD9A-78FA-416F-8BAC-63F8C64C8C1D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ED997E5-2A6E-492A-876A-866D93AE93FC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72C0AE8-BC72-43BF-AA13-927DF117164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58205FB-604A-47F6-92EE-574876366764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86D45E-6383-4839-855F-2B693AFF4A5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879F9DC-10B0-4BA4-B532-D715A1B25911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90E473-ED24-4497-976E-EBB782378E1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ED29C3F-8A52-4478-AEFF-95C04239576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7395D9-C51D-4B49-BC8C-6DCD8FEE35D1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D2D30F2-55AA-4934-9DB5-E2EF4FED5B70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9EF4210-D95E-48B3-97C1-AA3BAF5D0849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C55830-A643-4E76-AD5A-0FBCDBC06736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C81CAAC-6F47-4D66-97AE-EBA223A6A361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8C8943D-C1A6-4F14-9279-C768A42C6236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F025780-5660-40E3-949E-6D8B01F12A7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0D32E85-8FCB-40FC-A691-BA566C90188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179C3E2-F52C-419D-8CE8-B22FE2C6943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1CAE86-5822-4342-B275-6819A453CC90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75B70B4-CE91-4D5F-AA10-1CAE5E72450A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85F6C39-1867-47B6-9753-868C47A58440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42FA211-3F0B-47B2-9A1C-D558DCBD6C76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2D73048-C377-4A98-919B-1D80307F3C9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F2A4388-4EC1-455A-AF6E-88EC6F3AB0F0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593B2CF-A51D-423E-85E0-6CD6B12047DD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FA21E04-ED39-4A2E-A2DC-E0B205A572DB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8483CD1-1494-4640-8410-F1D563F2B5F0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C79EEE4-F810-4758-A7BD-AE0404B43D59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EFEC271-155F-4E11-95C6-33E2D121A0B8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998ACEB-1B5A-4176-8DCC-E484822F4BCF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AFB9354-B06B-4CEB-A508-CF00C2083E61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A1C116B-F965-484A-B916-4202FF91CB68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6D954E-05DC-4F6B-89FE-4CD86AFAD9F5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8E1DFEF-8F1F-4713-87E7-73EE3E8B7205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B4C1674-610A-4302-8B86-B5DBDA14431D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5087178-5A89-49E5-9EF1-26646D10C5E8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9FA8D34-949E-4C92-B3CE-94614367A9A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076E951-8B59-4B3A-8FAB-E1F329A399DE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8FAC1F4-630F-4EEC-9AD9-E95EB7087A11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1DF46A0-FB2E-4F39-905D-73D2B94512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F80E73F-F770-475C-B538-5AD76CE7617F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B43B528-5AFF-4428-BB6E-A1FAF4E0FDA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FED5A08-4B2A-4175-8D6E-A4CBE9F42C8A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033F0CB-6484-4CCB-9358-FAFE3FA1CD44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D94C61E-EE5B-42C8-87CD-DED380D94B2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C49AF5D-92FA-4730-8054-7BA4FB789F36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F6D15D-49C1-418F-9EB4-38A775CEF16E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23EA7FA-7F85-4B5E-978B-ED90AC79D900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C7FB428-6965-407F-A1A1-25E50ED5031F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C9FB5C3-510E-4518-96FF-00C2910E2CB2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CB0332A-45D8-4E6B-BCD4-C107BE62BE3C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AB4C233-EFF1-4428-958E-F66BDA81EA0C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BBCA5E0-1550-4D01-9F88-6F04EBB3199E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3295724-FFE1-4238-91CD-C14FCF595EC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901D0AD-6E75-45DB-A2E9-51CFD64BE2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36E6423-B135-4F36-BB03-4EBB58CA9117}"/>
              </a:ext>
            </a:extLst>
          </p:cNvPr>
          <p:cNvSpPr/>
          <p:nvPr userDrawn="1"/>
        </p:nvSpPr>
        <p:spPr>
          <a:xfrm>
            <a:off x="-1173" y="-2049"/>
            <a:ext cx="21599525" cy="5868365"/>
          </a:xfrm>
          <a:prstGeom prst="rect">
            <a:avLst/>
          </a:prstGeom>
          <a:solidFill>
            <a:srgbClr val="00999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평행 사변형 52">
            <a:extLst>
              <a:ext uri="{FF2B5EF4-FFF2-40B4-BE49-F238E27FC236}">
                <a16:creationId xmlns:a16="http://schemas.microsoft.com/office/drawing/2014/main" id="{89F7D1D6-EE5B-4984-924A-108DEB7C2A81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8582"/>
              </a:gs>
              <a:gs pos="0">
                <a:srgbClr val="0099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5BABAD-1C1D-4193-9216-84D02C2A57F8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E2D321-2CB0-4728-A2B3-84BABDF0296C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A943EC-5E9B-4FCC-A6AF-F8B1CF863749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A174DB1-1AFE-4CC1-A81D-14D2DB8A02E4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22D0BBC1-CE1F-4720-8204-B151803ECF3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72CC5D5A-84A1-48D5-A91C-F46286AFE5B0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C501478-C66E-4812-BDE5-FB7DCDEC2EF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ECC2B981-A748-4DE5-8B0B-E71DC940925E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15162D80-DE4F-425A-9B37-DA28939F7C00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3" name="직각 삼각형 82">
                  <a:extLst>
                    <a:ext uri="{FF2B5EF4-FFF2-40B4-BE49-F238E27FC236}">
                      <a16:creationId xmlns:a16="http://schemas.microsoft.com/office/drawing/2014/main" id="{B85887B5-77BE-4FE5-973D-A939940AB717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00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89EA2CB-EDF5-4AC9-95CD-DE796B210DB6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20101338" cy="2122200"/>
                <a:chOff x="-6879656" y="8606760"/>
                <a:chExt cx="20101338" cy="2122200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24F5179D-C94D-4E95-827D-F79F79CEFB3B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(03)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9E3501E-0C0C-4B71-8A27-0CD186F967DD}"/>
                    </a:ext>
                  </a:extLst>
                </p:cNvPr>
                <p:cNvSpPr/>
                <p:nvPr userDrawn="1"/>
              </p:nvSpPr>
              <p:spPr>
                <a:xfrm>
                  <a:off x="1252878" y="8606760"/>
                  <a:ext cx="11968804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49713D0-08ED-4A83-9F91-9A1EE643A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538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2C76-06F6-4FBB-9DED-545C07DB4039}" type="datetimeFigureOut">
              <a:rPr lang="ko-KR" altLang="en-US" smtClean="0"/>
              <a:pPr/>
              <a:t>2022-05-26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33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610022"/>
            <a:ext cx="18629590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050077"/>
            <a:ext cx="18629590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62C76-06F6-4FBB-9DED-545C07DB4039}" type="datetimeFigureOut">
              <a:rPr lang="ko-KR" altLang="en-US" smtClean="0"/>
              <a:pPr/>
              <a:t>2022-05-26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8028274"/>
            <a:ext cx="7289840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2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79" r:id="rId5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jpeg"/><Relationship Id="rId21" Type="http://schemas.openxmlformats.org/officeDocument/2006/relationships/image" Target="../media/image22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8300" y="2095500"/>
            <a:ext cx="19240500" cy="1234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[</a:t>
            </a:r>
            <a:r>
              <a:rPr lang="ko-KR" altLang="en-US" sz="4400" b="1" dirty="0"/>
              <a:t>포스터 작성 시 유의사항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주어진 폰트 및 크기 변경 불가</a:t>
            </a:r>
            <a:r>
              <a:rPr lang="en-US" altLang="ko-KR" sz="4400" b="1" dirty="0"/>
              <a:t>]</a:t>
            </a:r>
          </a:p>
          <a:p>
            <a:endParaRPr lang="en-US" altLang="ko-KR" sz="3200" dirty="0"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4000" dirty="0" err="1">
                <a:latin typeface="+mn-ea"/>
              </a:rPr>
              <a:t>과제명</a:t>
            </a:r>
            <a:r>
              <a:rPr lang="ko-KR" altLang="en-US" sz="4000" dirty="0">
                <a:latin typeface="+mn-ea"/>
              </a:rPr>
              <a:t> 작성</a:t>
            </a:r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- </a:t>
            </a:r>
            <a:r>
              <a:rPr lang="ko-KR" altLang="en-US" sz="4000" dirty="0" err="1">
                <a:latin typeface="+mn-ea"/>
              </a:rPr>
              <a:t>과제명이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2</a:t>
            </a:r>
            <a:r>
              <a:rPr lang="ko-KR" altLang="en-US" sz="4000" dirty="0">
                <a:latin typeface="+mn-ea"/>
              </a:rPr>
              <a:t>줄일 경우</a:t>
            </a:r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:</a:t>
            </a:r>
            <a:r>
              <a:rPr lang="ko-KR" altLang="en-US" sz="4000" dirty="0">
                <a:latin typeface="+mn-ea"/>
              </a:rPr>
              <a:t> 현재 폰트와 글자 크기 유지 </a:t>
            </a:r>
            <a:r>
              <a:rPr lang="en-US" altLang="ko-KR" sz="4000" dirty="0">
                <a:latin typeface="+mn-ea"/>
              </a:rPr>
              <a:t>-</a:t>
            </a:r>
            <a:r>
              <a:rPr lang="en-US" altLang="ko-KR" sz="4000" dirty="0" err="1">
                <a:latin typeface="+mn-ea"/>
              </a:rPr>
              <a:t>KoPubWorld</a:t>
            </a:r>
            <a:r>
              <a:rPr lang="ko-KR" altLang="en-US" sz="4000" dirty="0">
                <a:latin typeface="+mn-ea"/>
              </a:rPr>
              <a:t>돋움체 </a:t>
            </a:r>
            <a:r>
              <a:rPr lang="en-US" altLang="ko-KR" sz="4000" dirty="0">
                <a:latin typeface="+mn-ea"/>
              </a:rPr>
              <a:t>Bold / </a:t>
            </a:r>
            <a:r>
              <a:rPr lang="ko-KR" altLang="en-US" sz="4000" dirty="0">
                <a:latin typeface="+mn-ea"/>
              </a:rPr>
              <a:t>글자 크기 </a:t>
            </a:r>
            <a:r>
              <a:rPr lang="en-US" altLang="ko-KR" sz="4000" dirty="0">
                <a:latin typeface="+mn-ea"/>
              </a:rPr>
              <a:t>66</a:t>
            </a:r>
          </a:p>
          <a:p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- </a:t>
            </a:r>
            <a:r>
              <a:rPr lang="ko-KR" altLang="en-US" sz="4000" dirty="0" err="1">
                <a:latin typeface="+mn-ea"/>
              </a:rPr>
              <a:t>과제명이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1</a:t>
            </a:r>
            <a:r>
              <a:rPr lang="ko-KR" altLang="en-US" sz="4000" dirty="0">
                <a:latin typeface="+mn-ea"/>
              </a:rPr>
              <a:t>줄일 경우 </a:t>
            </a:r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: </a:t>
            </a:r>
            <a:r>
              <a:rPr lang="en-US" altLang="ko-KR" sz="4000" dirty="0" err="1">
                <a:latin typeface="+mn-ea"/>
              </a:rPr>
              <a:t>KoPubWorld</a:t>
            </a:r>
            <a:r>
              <a:rPr lang="ko-KR" altLang="en-US" sz="4000" dirty="0">
                <a:latin typeface="+mn-ea"/>
              </a:rPr>
              <a:t>돋움체 </a:t>
            </a:r>
            <a:r>
              <a:rPr lang="en-US" altLang="ko-KR" sz="4000" dirty="0">
                <a:latin typeface="+mn-ea"/>
              </a:rPr>
              <a:t>Bold / </a:t>
            </a:r>
            <a:r>
              <a:rPr lang="ko-KR" altLang="en-US" sz="4000" dirty="0">
                <a:latin typeface="+mn-ea"/>
              </a:rPr>
              <a:t>글자 크기만 </a:t>
            </a:r>
            <a:r>
              <a:rPr lang="en-US" altLang="ko-KR" sz="4000" dirty="0">
                <a:latin typeface="+mn-ea"/>
              </a:rPr>
              <a:t>72 </a:t>
            </a:r>
            <a:r>
              <a:rPr lang="ko-KR" altLang="en-US" sz="4000" dirty="0">
                <a:latin typeface="+mn-ea"/>
              </a:rPr>
              <a:t>로 변경</a:t>
            </a:r>
            <a:endParaRPr lang="en-US" altLang="ko-KR" sz="4000" dirty="0">
              <a:latin typeface="+mn-ea"/>
            </a:endParaRPr>
          </a:p>
          <a:p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2. </a:t>
            </a:r>
            <a:r>
              <a:rPr lang="ko-KR" altLang="en-US" sz="4000" dirty="0" err="1">
                <a:latin typeface="+mn-ea"/>
              </a:rPr>
              <a:t>팀명</a:t>
            </a:r>
            <a:r>
              <a:rPr lang="en-US" altLang="ko-KR" sz="4000" dirty="0">
                <a:latin typeface="+mn-ea"/>
              </a:rPr>
              <a:t>/ </a:t>
            </a:r>
            <a:r>
              <a:rPr lang="ko-KR" altLang="en-US" sz="4000" dirty="0" err="1">
                <a:latin typeface="+mn-ea"/>
              </a:rPr>
              <a:t>팀원명</a:t>
            </a:r>
            <a:r>
              <a:rPr lang="en-US" altLang="ko-KR" sz="4000" dirty="0">
                <a:latin typeface="+mn-ea"/>
              </a:rPr>
              <a:t>/ </a:t>
            </a:r>
            <a:r>
              <a:rPr lang="ko-KR" altLang="en-US" sz="4000" dirty="0">
                <a:latin typeface="+mn-ea"/>
              </a:rPr>
              <a:t>지도교수 작성시 </a:t>
            </a:r>
            <a:r>
              <a:rPr lang="en-US" altLang="ko-KR" sz="4000" dirty="0">
                <a:latin typeface="+mn-ea"/>
              </a:rPr>
              <a:t>: </a:t>
            </a:r>
            <a:r>
              <a:rPr lang="en-US" altLang="ko-KR" sz="4000" dirty="0" err="1">
                <a:latin typeface="+mn-ea"/>
              </a:rPr>
              <a:t>KoPubWorld</a:t>
            </a:r>
            <a:r>
              <a:rPr lang="ko-KR" altLang="en-US" sz="4000" dirty="0">
                <a:latin typeface="+mn-ea"/>
              </a:rPr>
              <a:t>돋움체 </a:t>
            </a:r>
            <a:r>
              <a:rPr lang="en-US" altLang="ko-KR" sz="4000" dirty="0">
                <a:latin typeface="+mn-ea"/>
              </a:rPr>
              <a:t>Bold / </a:t>
            </a:r>
            <a:r>
              <a:rPr lang="ko-KR" altLang="en-US" sz="4000" dirty="0">
                <a:latin typeface="+mn-ea"/>
              </a:rPr>
              <a:t>글자 크기 </a:t>
            </a:r>
            <a:r>
              <a:rPr lang="en-US" altLang="ko-KR" sz="4000" dirty="0">
                <a:latin typeface="+mn-ea"/>
              </a:rPr>
              <a:t>32</a:t>
            </a:r>
          </a:p>
          <a:p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3. </a:t>
            </a:r>
            <a:r>
              <a:rPr lang="ko-KR" altLang="en-US" sz="4000" dirty="0">
                <a:latin typeface="+mn-ea"/>
              </a:rPr>
              <a:t>본문</a:t>
            </a:r>
            <a:r>
              <a:rPr lang="en-US" altLang="ko-KR" sz="4000" dirty="0">
                <a:latin typeface="+mn-ea"/>
              </a:rPr>
              <a:t>: </a:t>
            </a:r>
            <a:r>
              <a:rPr lang="ko-KR" altLang="en-US" sz="4000" dirty="0" err="1">
                <a:latin typeface="+mn-ea"/>
              </a:rPr>
              <a:t>맑은고딕</a:t>
            </a:r>
            <a:r>
              <a:rPr lang="en-US" altLang="ko-KR" sz="4000" dirty="0">
                <a:latin typeface="+mn-ea"/>
              </a:rPr>
              <a:t>(</a:t>
            </a:r>
            <a:r>
              <a:rPr lang="ko-KR" altLang="en-US" sz="4000" dirty="0">
                <a:latin typeface="+mn-ea"/>
              </a:rPr>
              <a:t>본문</a:t>
            </a:r>
            <a:r>
              <a:rPr lang="en-US" altLang="ko-KR" sz="4000" dirty="0">
                <a:latin typeface="+mn-ea"/>
              </a:rPr>
              <a:t>)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/ </a:t>
            </a:r>
            <a:r>
              <a:rPr lang="ko-KR" altLang="en-US" sz="4000" dirty="0">
                <a:latin typeface="+mn-ea"/>
              </a:rPr>
              <a:t>글자 크기 </a:t>
            </a:r>
            <a:r>
              <a:rPr lang="en-US" altLang="ko-KR" sz="4000" dirty="0">
                <a:latin typeface="+mn-ea"/>
              </a:rPr>
              <a:t>31.5</a:t>
            </a:r>
          </a:p>
          <a:p>
            <a:r>
              <a:rPr lang="en-US" altLang="ko-KR" sz="4000" dirty="0">
                <a:latin typeface="+mn-ea"/>
              </a:rPr>
              <a:t> - 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본문의 내용에 따라 글자 크기 변경 가능하나 폰트는 변경 불가</a:t>
            </a:r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** 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포스터 제출시 본 유의사항 페이지와 기타 페이지 삭제 후</a:t>
            </a:r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    </a:t>
            </a:r>
            <a:r>
              <a:rPr lang="ko-KR" altLang="en-US" sz="4000" b="1" dirty="0" err="1">
                <a:latin typeface="+mn-ea"/>
                <a:cs typeface="함초롬돋움" panose="020B0604000101010101" pitchFamily="50" charset="-127"/>
              </a:rPr>
              <a:t>본인팀의</a:t>
            </a:r>
            <a:r>
              <a:rPr lang="ko-KR" altLang="en-US" sz="4000" b="1" dirty="0">
                <a:latin typeface="+mn-ea"/>
                <a:cs typeface="함초롬돋움" panose="020B0604000101010101" pitchFamily="50" charset="-127"/>
              </a:rPr>
              <a:t> 포스터 </a:t>
            </a:r>
            <a:r>
              <a:rPr lang="en-US" altLang="ko-KR" sz="4000" b="1" dirty="0">
                <a:latin typeface="+mn-ea"/>
                <a:cs typeface="함초롬돋움" panose="020B0604000101010101" pitchFamily="50" charset="-127"/>
              </a:rPr>
              <a:t>1</a:t>
            </a:r>
            <a:r>
              <a:rPr lang="ko-KR" altLang="en-US" sz="4000" b="1" dirty="0">
                <a:latin typeface="+mn-ea"/>
                <a:cs typeface="함초롬돋움" panose="020B0604000101010101" pitchFamily="50" charset="-127"/>
              </a:rPr>
              <a:t>장만 </a:t>
            </a:r>
            <a:r>
              <a:rPr lang="en-US" altLang="ko-KR" sz="4000" b="1" dirty="0">
                <a:latin typeface="+mn-ea"/>
                <a:cs typeface="함초롬돋움" panose="020B0604000101010101" pitchFamily="50" charset="-127"/>
              </a:rPr>
              <a:t>pdf</a:t>
            </a:r>
            <a:r>
              <a:rPr lang="ko-KR" altLang="en-US" sz="4000" b="1" dirty="0">
                <a:latin typeface="+mn-ea"/>
                <a:cs typeface="함초롬돋움" panose="020B0604000101010101" pitchFamily="50" charset="-127"/>
              </a:rPr>
              <a:t>와 </a:t>
            </a:r>
            <a:r>
              <a:rPr lang="en-US" altLang="ko-KR" sz="4000" b="1" dirty="0" err="1">
                <a:latin typeface="+mn-ea"/>
                <a:cs typeface="함초롬돋움" panose="020B0604000101010101" pitchFamily="50" charset="-127"/>
              </a:rPr>
              <a:t>ppt</a:t>
            </a:r>
            <a:r>
              <a:rPr lang="ko-KR" altLang="en-US" sz="4000" b="1" dirty="0">
                <a:latin typeface="+mn-ea"/>
                <a:cs typeface="함초롬돋움" panose="020B0604000101010101" pitchFamily="50" charset="-127"/>
              </a:rPr>
              <a:t>형식으로 각각 저장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    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파일명 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[22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년 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1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학기 </a:t>
            </a:r>
            <a:r>
              <a:rPr lang="ko-KR" altLang="en-US" sz="4000" dirty="0" err="1">
                <a:latin typeface="+mn-ea"/>
                <a:cs typeface="함초롬돋움" panose="020B0604000101010101" pitchFamily="50" charset="-127"/>
              </a:rPr>
              <a:t>캡스톤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-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포스터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-</a:t>
            </a:r>
            <a:r>
              <a:rPr lang="ko-KR" altLang="en-US" sz="4000" dirty="0" err="1">
                <a:latin typeface="+mn-ea"/>
                <a:cs typeface="함초롬돋움" panose="020B0604000101010101" pitchFamily="50" charset="-127"/>
              </a:rPr>
              <a:t>팀명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4000" dirty="0" err="1">
                <a:latin typeface="+mn-ea"/>
                <a:cs typeface="함초롬돋움" panose="020B0604000101010101" pitchFamily="50" charset="-127"/>
              </a:rPr>
              <a:t>팀장명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)]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으로 </a:t>
            </a:r>
            <a:r>
              <a:rPr lang="ko-KR" altLang="en-US" sz="4000" dirty="0">
                <a:latin typeface="+mn-ea"/>
              </a:rPr>
              <a:t>모두 업로드</a:t>
            </a:r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endParaRPr lang="ko-KR" altLang="en-US" sz="4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51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그룹 147"/>
          <p:cNvGrpSpPr/>
          <p:nvPr/>
        </p:nvGrpSpPr>
        <p:grpSpPr>
          <a:xfrm>
            <a:off x="1177750" y="7402801"/>
            <a:ext cx="3322155" cy="750446"/>
            <a:chOff x="1224642" y="7174200"/>
            <a:chExt cx="3322155" cy="750446"/>
          </a:xfrm>
        </p:grpSpPr>
        <p:grpSp>
          <p:nvGrpSpPr>
            <p:cNvPr id="149" name="그룹 148"/>
            <p:cNvGrpSpPr/>
            <p:nvPr/>
          </p:nvGrpSpPr>
          <p:grpSpPr>
            <a:xfrm>
              <a:off x="1393371" y="7174200"/>
              <a:ext cx="3153426" cy="750446"/>
              <a:chOff x="2500298" y="285728"/>
              <a:chExt cx="1714512" cy="571504"/>
            </a:xfrm>
            <a:solidFill>
              <a:srgbClr val="002060"/>
            </a:solidFill>
          </p:grpSpPr>
          <p:sp>
            <p:nvSpPr>
              <p:cNvPr id="151" name="직사각형 150"/>
              <p:cNvSpPr/>
              <p:nvPr/>
            </p:nvSpPr>
            <p:spPr>
              <a:xfrm>
                <a:off x="2500298" y="285728"/>
                <a:ext cx="1357322" cy="571504"/>
              </a:xfrm>
              <a:prstGeom prst="rect">
                <a:avLst/>
              </a:prstGeom>
              <a:solidFill>
                <a:srgbClr val="2F9ED8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ko-KR" altLang="en-US" sz="3200">
                    <a:latin typeface="KoPubWorld돋움체 Bold"/>
                    <a:ea typeface="KoPubWorld돋움체 Bold"/>
                    <a:cs typeface="KoPubWorld돋움체 Bold"/>
                  </a:rPr>
                  <a:t>과제목적</a:t>
                </a:r>
              </a:p>
            </p:txBody>
          </p:sp>
          <p:sp>
            <p:nvSpPr>
              <p:cNvPr id="152" name="직각 삼각형 151"/>
              <p:cNvSpPr/>
              <p:nvPr/>
            </p:nvSpPr>
            <p:spPr>
              <a:xfrm flipV="1">
                <a:off x="3857620" y="285728"/>
                <a:ext cx="357190" cy="571504"/>
              </a:xfrm>
              <a:prstGeom prst="rtTriangle">
                <a:avLst/>
              </a:prstGeom>
              <a:solidFill>
                <a:srgbClr val="2F9ED8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endParaRPr lang="ko-KR" altLang="en-US"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</p:grpSp>
        <p:sp>
          <p:nvSpPr>
            <p:cNvPr id="150" name="직사각형 149"/>
            <p:cNvSpPr/>
            <p:nvPr/>
          </p:nvSpPr>
          <p:spPr>
            <a:xfrm>
              <a:off x="1224642" y="7174200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endParaRPr lang="ko-KR" altLang="en-US" sz="3200"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1324069" y="9877146"/>
            <a:ext cx="3153426" cy="750446"/>
            <a:chOff x="2500298" y="285728"/>
            <a:chExt cx="1714512" cy="571504"/>
          </a:xfrm>
          <a:solidFill>
            <a:srgbClr val="002060"/>
          </a:solidFill>
        </p:grpSpPr>
        <p:sp>
          <p:nvSpPr>
            <p:cNvPr id="154" name="직사각형 153"/>
            <p:cNvSpPr/>
            <p:nvPr/>
          </p:nvSpPr>
          <p:spPr>
            <a:xfrm>
              <a:off x="2500298" y="285728"/>
              <a:ext cx="1357322" cy="571504"/>
            </a:xfrm>
            <a:prstGeom prst="rect">
              <a:avLst/>
            </a:prstGeom>
            <a:solidFill>
              <a:srgbClr val="2F9ED8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ko-KR" altLang="en-US" sz="3200" dirty="0">
                  <a:latin typeface="KoPubWorld돋움체 Bold"/>
                  <a:ea typeface="KoPubWorld돋움체 Bold"/>
                  <a:cs typeface="KoPubWorld돋움체 Bold"/>
                </a:rPr>
                <a:t>과제내용</a:t>
              </a:r>
            </a:p>
          </p:txBody>
        </p:sp>
        <p:sp>
          <p:nvSpPr>
            <p:cNvPr id="155" name="직각 삼각형 154"/>
            <p:cNvSpPr/>
            <p:nvPr/>
          </p:nvSpPr>
          <p:spPr>
            <a:xfrm flipV="1">
              <a:off x="3857620" y="285728"/>
              <a:ext cx="357190" cy="571504"/>
            </a:xfrm>
            <a:prstGeom prst="rtTriangle">
              <a:avLst/>
            </a:prstGeom>
            <a:solidFill>
              <a:srgbClr val="2F9ED8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endParaRPr lang="ko-KR" altLang="en-US"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156" name="직사각형 155"/>
          <p:cNvSpPr/>
          <p:nvPr/>
        </p:nvSpPr>
        <p:spPr>
          <a:xfrm>
            <a:off x="1177750" y="9873387"/>
            <a:ext cx="168729" cy="75044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 sz="3200">
              <a:latin typeface="KoPubWorld돋움체 Bold"/>
              <a:ea typeface="KoPubWorld돋움체 Bold"/>
              <a:cs typeface="KoPubWorld돋움체 Bold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1177750" y="26794092"/>
            <a:ext cx="5041211" cy="750446"/>
            <a:chOff x="1224642" y="23461188"/>
            <a:chExt cx="5041211" cy="750446"/>
          </a:xfrm>
        </p:grpSpPr>
        <p:sp>
          <p:nvSpPr>
            <p:cNvPr id="158" name="직사각형 43"/>
            <p:cNvSpPr/>
            <p:nvPr/>
          </p:nvSpPr>
          <p:spPr>
            <a:xfrm>
              <a:off x="1370961" y="23461188"/>
              <a:ext cx="4894892" cy="750446"/>
            </a:xfrm>
            <a:custGeom>
              <a:avLst/>
              <a:gdLst>
                <a:gd name="connsiteX0" fmla="*/ 0 w 5030875"/>
                <a:gd name="connsiteY0" fmla="*/ 0 h 750446"/>
                <a:gd name="connsiteX1" fmla="*/ 5030875 w 5030875"/>
                <a:gd name="connsiteY1" fmla="*/ 0 h 750446"/>
                <a:gd name="connsiteX2" fmla="*/ 5030875 w 5030875"/>
                <a:gd name="connsiteY2" fmla="*/ 750446 h 750446"/>
                <a:gd name="connsiteX3" fmla="*/ 0 w 5030875"/>
                <a:gd name="connsiteY3" fmla="*/ 750446 h 750446"/>
                <a:gd name="connsiteX4" fmla="*/ 0 w 5030875"/>
                <a:gd name="connsiteY4" fmla="*/ 0 h 750446"/>
                <a:gd name="connsiteX0" fmla="*/ 0 w 5758585"/>
                <a:gd name="connsiteY0" fmla="*/ 0 h 750446"/>
                <a:gd name="connsiteX1" fmla="*/ 5758585 w 5758585"/>
                <a:gd name="connsiteY1" fmla="*/ 3810 h 750446"/>
                <a:gd name="connsiteX2" fmla="*/ 5030875 w 5758585"/>
                <a:gd name="connsiteY2" fmla="*/ 750446 h 750446"/>
                <a:gd name="connsiteX3" fmla="*/ 0 w 5758585"/>
                <a:gd name="connsiteY3" fmla="*/ 750446 h 750446"/>
                <a:gd name="connsiteX4" fmla="*/ 0 w 5758585"/>
                <a:gd name="connsiteY4" fmla="*/ 0 h 75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585" h="750446">
                  <a:moveTo>
                    <a:pt x="0" y="0"/>
                  </a:moveTo>
                  <a:lnTo>
                    <a:pt x="5758585" y="3810"/>
                  </a:lnTo>
                  <a:lnTo>
                    <a:pt x="5030875" y="750446"/>
                  </a:lnTo>
                  <a:lnTo>
                    <a:pt x="0" y="750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ED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ko-KR" altLang="en-US" sz="3200" dirty="0">
                  <a:latin typeface="KoPubWorld돋움체 Bold"/>
                  <a:ea typeface="KoPubWorld돋움체 Bold"/>
                  <a:cs typeface="KoPubWorld돋움체 Bold"/>
                </a:rPr>
                <a:t>활용방안 및 기대효과</a:t>
              </a: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224642" y="23461188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endParaRPr lang="ko-KR" altLang="en-US" sz="3200"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83771" y="2210919"/>
            <a:ext cx="14821989" cy="2092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60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rPr>
              <a:t>스마트 쓰레기통을 이용한 드론통신</a:t>
            </a:r>
          </a:p>
          <a:p>
            <a:pPr lvl="0">
              <a:defRPr/>
            </a:pPr>
            <a:endParaRPr lang="ko-KR" altLang="en-US" sz="6600">
              <a:solidFill>
                <a:srgbClr val="FFC00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00740" y="5100066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ko-KR" altLang="en-US" sz="3200" b="0">
              <a:solidFill>
                <a:schemeClr val="tx1">
                  <a:lumMod val="85000"/>
                  <a:lumOff val="1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252930" y="5100066"/>
            <a:ext cx="5759714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320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DoD(Dream of Drone)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638870" y="5832880"/>
            <a:ext cx="358009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정소이 교수님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252930" y="5832880"/>
            <a:ext cx="5786929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조우형 김준영 유예린 박중후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1177750" y="8212239"/>
            <a:ext cx="18995572" cy="1638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150" dirty="0"/>
              <a:t> </a:t>
            </a:r>
            <a:r>
              <a:rPr lang="ko-KR" altLang="en-US" sz="2300" dirty="0"/>
              <a:t>코로나로 인해 배달음식을 </a:t>
            </a:r>
            <a:r>
              <a:rPr lang="ko-KR" altLang="en-US" sz="2300" dirty="0" err="1"/>
              <a:t>시켜먹는</a:t>
            </a:r>
            <a:r>
              <a:rPr lang="ko-KR" altLang="en-US" sz="2300" dirty="0"/>
              <a:t> 빈도가 높아지면서 일회용품 사용이 많아지는 등 쓰레기 배출이 많아지고</a:t>
            </a:r>
            <a:r>
              <a:rPr lang="en-US" altLang="ko-KR" sz="2300" dirty="0"/>
              <a:t>,</a:t>
            </a:r>
            <a:r>
              <a:rPr lang="ko-KR" altLang="en-US" sz="2300" dirty="0"/>
              <a:t> 쓰레기통이 넘칠 때까지 쓰레기를 버려 쓰레기통 주변이 더러워지는 사례가 많이 발생한다</a:t>
            </a:r>
            <a:r>
              <a:rPr lang="en-US" altLang="ko-KR" sz="2300" dirty="0"/>
              <a:t>.</a:t>
            </a:r>
            <a:r>
              <a:rPr lang="ko-KR" altLang="en-US" sz="2300" dirty="0"/>
              <a:t> 쓰레기 문제는 갈수록 심각해지고 있으며</a:t>
            </a:r>
            <a:r>
              <a:rPr lang="en-US" altLang="ko-KR" sz="2300" dirty="0"/>
              <a:t>,</a:t>
            </a:r>
            <a:r>
              <a:rPr lang="ko-KR" altLang="en-US" sz="2300" dirty="0"/>
              <a:t> 쓰레기는 환경 오염의 주 원인이고 현 사회에 가장 중요한 문제로 손꼽힌다</a:t>
            </a:r>
            <a:r>
              <a:rPr lang="en-US" altLang="ko-KR" sz="2300" dirty="0"/>
              <a:t>.</a:t>
            </a:r>
            <a:r>
              <a:rPr lang="ko-KR" altLang="en-US" sz="2300" dirty="0"/>
              <a:t> 이 문제를 해결하기 위해  </a:t>
            </a:r>
            <a:r>
              <a:rPr lang="ko-KR" altLang="en-US" sz="2300" dirty="0" err="1"/>
              <a:t>우리팀은</a:t>
            </a:r>
            <a:r>
              <a:rPr lang="ko-KR" altLang="en-US" sz="2300" dirty="0"/>
              <a:t> 수시로 사람이 쓰레기통을 일일이 확인하러 다니기엔 인력과 시간 소모가 많아지면서 이를 해결할 수 있는 방안으로 스마트 쓰레기통을 제작하고 </a:t>
            </a:r>
            <a:r>
              <a:rPr lang="ko-KR" altLang="en-US" sz="2300" dirty="0" err="1"/>
              <a:t>드론을</a:t>
            </a:r>
            <a:r>
              <a:rPr lang="ko-KR" altLang="en-US" sz="2300" dirty="0"/>
              <a:t> 활용하여 환경오염 문제 해결을 극대화 하고자 한다</a:t>
            </a:r>
            <a:r>
              <a:rPr lang="en-US" altLang="ko-KR" sz="2300" dirty="0"/>
              <a:t>.</a:t>
            </a:r>
            <a:r>
              <a:rPr lang="ko-KR" altLang="en-US" sz="2300" dirty="0"/>
              <a:t> 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1139757" y="16474339"/>
            <a:ext cx="87315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  스마트 쓰레기통은 초음파 센서를 통해 접근이 인식이 되면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+mn-ea"/>
                <a:cs typeface="Calibri"/>
              </a:rPr>
              <a:t>서보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  <a:cs typeface="Calibri"/>
              </a:rPr>
              <a:t>모터에 연결된 실이 쓰레기통 뚜껑을 잡아 당기면서 여는 구조</a:t>
            </a:r>
            <a:r>
              <a:rPr lang="en-US" altLang="ko-KR" sz="2000" dirty="0">
                <a:solidFill>
                  <a:srgbClr val="000000"/>
                </a:solidFill>
                <a:latin typeface="+mn-ea"/>
                <a:cs typeface="Calibri"/>
              </a:rPr>
              <a:t>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>
                <a:solidFill>
                  <a:srgbClr val="000000"/>
                </a:solidFill>
                <a:latin typeface="+mn-ea"/>
                <a:cs typeface="Calibri"/>
              </a:rPr>
              <a:t>   쓰레기통 내부에는 무게센서</a:t>
            </a:r>
            <a:r>
              <a:rPr lang="en-US" altLang="ko-KR" sz="2000" dirty="0">
                <a:solidFill>
                  <a:srgbClr val="000000"/>
                </a:solidFill>
                <a:latin typeface="+mn-ea"/>
                <a:cs typeface="Calibri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  <a:cs typeface="Calibri"/>
              </a:rPr>
              <a:t>초음파 센서를 활용하여 쓰레기의 무게와 높이 측정 가능</a:t>
            </a:r>
            <a:endParaRPr lang="en-US" altLang="ko-KR" sz="2000" dirty="0">
              <a:solidFill>
                <a:srgbClr val="000000"/>
              </a:solidFill>
              <a:latin typeface="+mn-ea"/>
              <a:cs typeface="Calibri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dirty="0">
                <a:solidFill>
                  <a:srgbClr val="000000"/>
                </a:solidFill>
                <a:latin typeface="+mn-ea"/>
                <a:cs typeface="Calibri"/>
              </a:rPr>
              <a:t>  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  <a:cs typeface="Calibri"/>
              </a:rPr>
              <a:t>측정된 높이와 무게를 통해 정해진 값을 초과하면 사용자에게 쓰레기통을 교체해야 된다는 메시지를 출력</a:t>
            </a:r>
            <a:endParaRPr lang="en-US" altLang="ko-KR" sz="2000" dirty="0">
              <a:solidFill>
                <a:srgbClr val="000000"/>
              </a:solidFill>
              <a:latin typeface="+mn-ea"/>
              <a:cs typeface="Calibri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1177750" y="27533057"/>
            <a:ext cx="1899557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스마트 쓰레기통을 활용하여 수집된 쓰레기 양을 데이터 수집으로 연간 쓰레기 배출량을 측정이 가능하며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,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수집된 데이터로 환경오염 문제 개선 방안을 기대하는 바이다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.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 현재 쓰레기를 수거하는 차량은 노후화된 경유를 사용하는 차량이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+mn-ea"/>
                <a:cs typeface="Calibri"/>
              </a:rPr>
              <a:t>운행중이다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.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하지만 향후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+mn-ea"/>
                <a:cs typeface="Calibri"/>
              </a:rPr>
              <a:t>드론과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스마트 쓰레기통을 더 활성화 및 개발 시켜서 쓰레기 수거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+mn-ea"/>
                <a:cs typeface="Calibri"/>
              </a:rPr>
              <a:t>드론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개발로 쓰레기 수거 차량을 대체하여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,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탄소 배출량 및 대기오염 감소 효과를 가져올 수 있다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.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또한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,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현재는 사람이 육안으로 직접 쓰레기통을 확인하여 쓰레기를 수거하는 시스템이지만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,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+mn-ea"/>
                <a:cs typeface="Calibri"/>
              </a:rPr>
              <a:t>드론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조작을 통해 쓰레기 양을 사람이 직접 가서 확인하지 않아도 편히 측정할 수 있으며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,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 이에 따라 운용 중인 인력을 효과적으로 운영 및 배치할 수 있다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Calibri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35E07B-2419-5671-B936-B16D099BA3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47" y="11091290"/>
            <a:ext cx="4088796" cy="4278971"/>
          </a:xfrm>
          <a:prstGeom prst="rect">
            <a:avLst/>
          </a:prstGeom>
        </p:spPr>
      </p:pic>
      <p:pic>
        <p:nvPicPr>
          <p:cNvPr id="5" name="그림 4" descr="실내, 테이블, 컵, 앉아있는이(가) 표시된 사진&#10;&#10;자동 생성된 설명">
            <a:extLst>
              <a:ext uri="{FF2B5EF4-FFF2-40B4-BE49-F238E27FC236}">
                <a16:creationId xmlns:a16="http://schemas.microsoft.com/office/drawing/2014/main" id="{4B150F90-B3E5-32BC-5D61-499ED8C3B7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682" y="11149749"/>
            <a:ext cx="1693944" cy="16939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C08941-6234-87F1-FF03-EDD554D546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55" y="11160842"/>
            <a:ext cx="1662477" cy="1662477"/>
          </a:xfrm>
          <a:prstGeom prst="rect">
            <a:avLst/>
          </a:prstGeom>
        </p:spPr>
      </p:pic>
      <p:pic>
        <p:nvPicPr>
          <p:cNvPr id="9" name="그림 8" descr="테이블, 실내, 우묵한그릇, 녹색이(가) 표시된 사진&#10;&#10;자동 생성된 설명">
            <a:extLst>
              <a:ext uri="{FF2B5EF4-FFF2-40B4-BE49-F238E27FC236}">
                <a16:creationId xmlns:a16="http://schemas.microsoft.com/office/drawing/2014/main" id="{9A581F52-9CFB-4703-F8F6-DA7C8B6B74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466" y="13637544"/>
            <a:ext cx="1693943" cy="16939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D1E7AE-6261-7DFA-367E-50393E5AC125}"/>
              </a:ext>
            </a:extLst>
          </p:cNvPr>
          <p:cNvSpPr txBox="1"/>
          <p:nvPr/>
        </p:nvSpPr>
        <p:spPr>
          <a:xfrm>
            <a:off x="6071667" y="12894789"/>
            <a:ext cx="1278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쓰레기통 앞면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C19094-2A75-BEC9-2EB7-0D262EF7DBCB}"/>
              </a:ext>
            </a:extLst>
          </p:cNvPr>
          <p:cNvSpPr txBox="1"/>
          <p:nvPr/>
        </p:nvSpPr>
        <p:spPr>
          <a:xfrm>
            <a:off x="8481033" y="12929908"/>
            <a:ext cx="115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쓰레기통 뒷면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474EF8-822F-E716-1176-12B5780C8DB9}"/>
              </a:ext>
            </a:extLst>
          </p:cNvPr>
          <p:cNvSpPr txBox="1"/>
          <p:nvPr/>
        </p:nvSpPr>
        <p:spPr>
          <a:xfrm>
            <a:off x="5908613" y="15408057"/>
            <a:ext cx="1453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쓰레기통 내부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109057-995A-A7EB-326B-F3422EEFE50C}"/>
              </a:ext>
            </a:extLst>
          </p:cNvPr>
          <p:cNvSpPr txBox="1"/>
          <p:nvPr/>
        </p:nvSpPr>
        <p:spPr>
          <a:xfrm>
            <a:off x="1293337" y="15530987"/>
            <a:ext cx="3908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쓰레기통 회로도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354391E9-DD95-C8D1-B7EA-F61BCE7549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96" y="13595239"/>
            <a:ext cx="1657639" cy="18718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E31811-226B-2D9A-1F9C-2CAB90BA9496}"/>
              </a:ext>
            </a:extLst>
          </p:cNvPr>
          <p:cNvSpPr txBox="1"/>
          <p:nvPr/>
        </p:nvSpPr>
        <p:spPr>
          <a:xfrm>
            <a:off x="8149824" y="15524528"/>
            <a:ext cx="2103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쓰레기통 센서에 손을 갖다 댔을 때 열리는 시스템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1CBEEE-F220-DB4C-9966-1E74D97C8DAA}"/>
              </a:ext>
            </a:extLst>
          </p:cNvPr>
          <p:cNvSpPr txBox="1"/>
          <p:nvPr/>
        </p:nvSpPr>
        <p:spPr>
          <a:xfrm>
            <a:off x="1324069" y="10595960"/>
            <a:ext cx="60542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스마트 쓰레기통 구현</a:t>
            </a:r>
            <a:r>
              <a:rPr lang="en-US" altLang="ko-KR" sz="2500" dirty="0"/>
              <a:t>&gt;</a:t>
            </a:r>
            <a:endParaRPr lang="ko-KR" altLang="en-US" sz="2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775EB7-415C-F72E-F95E-FD056CF9E884}"/>
              </a:ext>
            </a:extLst>
          </p:cNvPr>
          <p:cNvSpPr txBox="1"/>
          <p:nvPr/>
        </p:nvSpPr>
        <p:spPr>
          <a:xfrm>
            <a:off x="10733335" y="10597187"/>
            <a:ext cx="6975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 err="1"/>
              <a:t>드론과</a:t>
            </a:r>
            <a:r>
              <a:rPr lang="ko-KR" altLang="en-US" sz="2500" dirty="0"/>
              <a:t> 스마트 쓰레기통 통신 구현</a:t>
            </a:r>
            <a:r>
              <a:rPr lang="en-US" altLang="ko-KR" sz="2500" dirty="0"/>
              <a:t>&gt;</a:t>
            </a:r>
            <a:endParaRPr lang="ko-KR" altLang="en-US" sz="2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51450C-08D3-9A1B-FC03-F9721B19610A}"/>
              </a:ext>
            </a:extLst>
          </p:cNvPr>
          <p:cNvSpPr txBox="1"/>
          <p:nvPr/>
        </p:nvSpPr>
        <p:spPr>
          <a:xfrm>
            <a:off x="13095036" y="11963365"/>
            <a:ext cx="351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관리자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37" name="그림 36" descr="바닥, 실내이(가) 표시된 사진&#10;&#10;자동 생성된 설명">
            <a:extLst>
              <a:ext uri="{FF2B5EF4-FFF2-40B4-BE49-F238E27FC236}">
                <a16:creationId xmlns:a16="http://schemas.microsoft.com/office/drawing/2014/main" id="{D82D8D5C-FB1C-CAAC-5A60-216A80D07E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672" y="14716870"/>
            <a:ext cx="2860740" cy="2860740"/>
          </a:xfrm>
          <a:prstGeom prst="rect">
            <a:avLst/>
          </a:prstGeom>
        </p:spPr>
      </p:pic>
      <p:pic>
        <p:nvPicPr>
          <p:cNvPr id="54" name="그림 53" descr="실내, 테이블, 컵, 앉아있는이(가) 표시된 사진&#10;&#10;자동 생성된 설명">
            <a:extLst>
              <a:ext uri="{FF2B5EF4-FFF2-40B4-BE49-F238E27FC236}">
                <a16:creationId xmlns:a16="http://schemas.microsoft.com/office/drawing/2014/main" id="{55CEC4CA-F32C-6CA1-66E4-074508661E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799" y="14452507"/>
            <a:ext cx="2929579" cy="292957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F4D25BB-29C1-D0B0-5A2C-E5355C80C03A}"/>
              </a:ext>
            </a:extLst>
          </p:cNvPr>
          <p:cNvSpPr txBox="1"/>
          <p:nvPr/>
        </p:nvSpPr>
        <p:spPr>
          <a:xfrm>
            <a:off x="19205302" y="12105995"/>
            <a:ext cx="124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기지국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4F509B-E5F5-82D2-CFFB-B299E1A43D7D}"/>
              </a:ext>
            </a:extLst>
          </p:cNvPr>
          <p:cNvSpPr txBox="1"/>
          <p:nvPr/>
        </p:nvSpPr>
        <p:spPr>
          <a:xfrm>
            <a:off x="11746817" y="17766364"/>
            <a:ext cx="286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&lt;LTE </a:t>
            </a:r>
            <a:r>
              <a:rPr lang="ko-KR" altLang="en-US" dirty="0"/>
              <a:t>모듈을 부착한 </a:t>
            </a:r>
            <a:r>
              <a:rPr lang="ko-KR" altLang="en-US" dirty="0" err="1"/>
              <a:t>드론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0B6DEC-B539-E473-D247-18BDE5F07BB7}"/>
              </a:ext>
            </a:extLst>
          </p:cNvPr>
          <p:cNvSpPr txBox="1"/>
          <p:nvPr/>
        </p:nvSpPr>
        <p:spPr>
          <a:xfrm>
            <a:off x="17488398" y="17532867"/>
            <a:ext cx="292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스마트 쓰레기통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101416-F6EE-F47F-71FB-B0B69E218B8C}"/>
              </a:ext>
            </a:extLst>
          </p:cNvPr>
          <p:cNvSpPr txBox="1"/>
          <p:nvPr/>
        </p:nvSpPr>
        <p:spPr>
          <a:xfrm>
            <a:off x="12400129" y="13350755"/>
            <a:ext cx="208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reverse SSH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AA2DEE-9927-2C14-9729-58865D7E59FE}"/>
              </a:ext>
            </a:extLst>
          </p:cNvPr>
          <p:cNvSpPr txBox="1"/>
          <p:nvPr/>
        </p:nvSpPr>
        <p:spPr>
          <a:xfrm>
            <a:off x="11786386" y="14259191"/>
            <a:ext cx="2103120" cy="379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&lt;Server&gt;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5AD3D1-779F-1E6F-60DE-FF127D3A7A8F}"/>
              </a:ext>
            </a:extLst>
          </p:cNvPr>
          <p:cNvSpPr txBox="1"/>
          <p:nvPr/>
        </p:nvSpPr>
        <p:spPr>
          <a:xfrm>
            <a:off x="16911674" y="13293567"/>
            <a:ext cx="2103120" cy="379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&lt;client&gt;</a:t>
            </a:r>
            <a:endParaRPr lang="ko-KR" altLang="en-US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555D4C-DEE2-9F01-3742-DD62E5A8FC13}"/>
              </a:ext>
            </a:extLst>
          </p:cNvPr>
          <p:cNvCxnSpPr>
            <a:cxnSpLocks/>
          </p:cNvCxnSpPr>
          <p:nvPr/>
        </p:nvCxnSpPr>
        <p:spPr>
          <a:xfrm>
            <a:off x="15737882" y="15397489"/>
            <a:ext cx="17505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AFB4445-5396-6B77-E750-D8E10D078810}"/>
              </a:ext>
            </a:extLst>
          </p:cNvPr>
          <p:cNvSpPr txBox="1"/>
          <p:nvPr/>
        </p:nvSpPr>
        <p:spPr>
          <a:xfrm>
            <a:off x="15891462" y="15102378"/>
            <a:ext cx="146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TCP</a:t>
            </a:r>
            <a:endParaRPr lang="ko-KR" altLang="en-US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498622F-93C8-3C7C-B9A2-47B61C0EB09E}"/>
              </a:ext>
            </a:extLst>
          </p:cNvPr>
          <p:cNvCxnSpPr>
            <a:cxnSpLocks/>
          </p:cNvCxnSpPr>
          <p:nvPr/>
        </p:nvCxnSpPr>
        <p:spPr>
          <a:xfrm>
            <a:off x="15760459" y="16379249"/>
            <a:ext cx="17279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8056FAA-5928-3B2A-6DB2-9693815D4B8D}"/>
              </a:ext>
            </a:extLst>
          </p:cNvPr>
          <p:cNvSpPr txBox="1"/>
          <p:nvPr/>
        </p:nvSpPr>
        <p:spPr>
          <a:xfrm>
            <a:off x="15918205" y="16098059"/>
            <a:ext cx="146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Wireless AP</a:t>
            </a:r>
            <a:endParaRPr lang="ko-KR" altLang="en-US" dirty="0"/>
          </a:p>
        </p:txBody>
      </p:sp>
      <p:pic>
        <p:nvPicPr>
          <p:cNvPr id="59" name="그림 58" descr="텍스트이(가) 표시된 사진&#10;&#10;자동 생성된 설명">
            <a:extLst>
              <a:ext uri="{FF2B5EF4-FFF2-40B4-BE49-F238E27FC236}">
                <a16:creationId xmlns:a16="http://schemas.microsoft.com/office/drawing/2014/main" id="{2E12A0A4-F0EB-E4D8-6473-98F9AEC0AD7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955" y="15590014"/>
            <a:ext cx="1664030" cy="166403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C1E10A-1A43-FFAC-1D90-4E1A266C41A3}"/>
              </a:ext>
            </a:extLst>
          </p:cNvPr>
          <p:cNvSpPr/>
          <p:nvPr/>
        </p:nvSpPr>
        <p:spPr>
          <a:xfrm>
            <a:off x="10616493" y="14596955"/>
            <a:ext cx="5121389" cy="304949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D78096-B0AD-2C2C-DBB8-E00E408CA4CF}"/>
              </a:ext>
            </a:extLst>
          </p:cNvPr>
          <p:cNvSpPr txBox="1"/>
          <p:nvPr/>
        </p:nvSpPr>
        <p:spPr>
          <a:xfrm>
            <a:off x="12016016" y="16083031"/>
            <a:ext cx="4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n-ea"/>
              </a:rPr>
              <a:t>+</a:t>
            </a:r>
            <a:endParaRPr lang="ko-KR" altLang="en-US" sz="3200" dirty="0"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552D1A7-3F4D-85BA-DE8B-4B3147D8FBBB}"/>
              </a:ext>
            </a:extLst>
          </p:cNvPr>
          <p:cNvSpPr txBox="1"/>
          <p:nvPr/>
        </p:nvSpPr>
        <p:spPr>
          <a:xfrm>
            <a:off x="10368072" y="18265868"/>
            <a:ext cx="10784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스마트 쓰레기통에서 추출한 데이터를 </a:t>
            </a:r>
            <a:r>
              <a:rPr lang="en-US" altLang="ko-KR" dirty="0"/>
              <a:t>TCP</a:t>
            </a:r>
            <a:r>
              <a:rPr lang="ko-KR" altLang="en-US" dirty="0"/>
              <a:t>통신을 통해 </a:t>
            </a:r>
            <a:r>
              <a:rPr lang="en-US" altLang="ko-KR" dirty="0"/>
              <a:t>LTE</a:t>
            </a:r>
            <a:r>
              <a:rPr lang="ko-KR" altLang="en-US" dirty="0"/>
              <a:t>모듈을 부착한 </a:t>
            </a:r>
            <a:r>
              <a:rPr lang="ko-KR" altLang="en-US" dirty="0" err="1"/>
              <a:t>드론에게</a:t>
            </a:r>
            <a:r>
              <a:rPr lang="ko-KR" altLang="en-US" dirty="0"/>
              <a:t> 데이터 값을 전달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1A477E-DC4F-1D44-6800-F2EC2B87DA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01726" y="11051283"/>
            <a:ext cx="2872441" cy="225530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FEBCB6F-0CC4-FECE-0532-724C01B26B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17074" y="11024100"/>
            <a:ext cx="1838325" cy="276225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9A3D3F6-B4CB-2513-7DEE-8614FD1DCF9A}"/>
              </a:ext>
            </a:extLst>
          </p:cNvPr>
          <p:cNvCxnSpPr>
            <a:cxnSpLocks/>
            <a:stCxn id="4" idx="2"/>
            <a:endCxn id="43" idx="0"/>
          </p:cNvCxnSpPr>
          <p:nvPr/>
        </p:nvCxnSpPr>
        <p:spPr>
          <a:xfrm flipH="1">
            <a:off x="12837946" y="13306585"/>
            <a:ext cx="1" cy="95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18D1C8F8-46D4-CF0F-8FD5-2CF3E59B5F8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13785247" y="11083637"/>
            <a:ext cx="2085100" cy="6927655"/>
          </a:xfrm>
          <a:prstGeom prst="bentConnector3">
            <a:avLst>
              <a:gd name="adj1" fmla="val 8362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8" name="그래픽 77" descr="하비 공 100% 단색으로 채워진">
            <a:extLst>
              <a:ext uri="{FF2B5EF4-FFF2-40B4-BE49-F238E27FC236}">
                <a16:creationId xmlns:a16="http://schemas.microsoft.com/office/drawing/2014/main" id="{01B31151-E646-A995-8F14-CC7CAEBFD03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30147" y="16565102"/>
            <a:ext cx="232663" cy="232663"/>
          </a:xfrm>
          <a:prstGeom prst="rect">
            <a:avLst/>
          </a:prstGeom>
        </p:spPr>
      </p:pic>
      <p:pic>
        <p:nvPicPr>
          <p:cNvPr id="94" name="그래픽 93" descr="하비 공 100% 단색으로 채워진">
            <a:extLst>
              <a:ext uri="{FF2B5EF4-FFF2-40B4-BE49-F238E27FC236}">
                <a16:creationId xmlns:a16="http://schemas.microsoft.com/office/drawing/2014/main" id="{C6B8E912-7815-AA43-A926-581E03220C1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30147" y="17137712"/>
            <a:ext cx="232663" cy="232663"/>
          </a:xfrm>
          <a:prstGeom prst="rect">
            <a:avLst/>
          </a:prstGeom>
        </p:spPr>
      </p:pic>
      <p:pic>
        <p:nvPicPr>
          <p:cNvPr id="95" name="그래픽 94" descr="하비 공 100% 단색으로 채워진">
            <a:extLst>
              <a:ext uri="{FF2B5EF4-FFF2-40B4-BE49-F238E27FC236}">
                <a16:creationId xmlns:a16="http://schemas.microsoft.com/office/drawing/2014/main" id="{4A89ACFC-0190-BCAD-C4F9-B665B929BDA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54233" y="18334476"/>
            <a:ext cx="232663" cy="232663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5E256430-A03E-C1E7-9B41-0EBA402ED582}"/>
              </a:ext>
            </a:extLst>
          </p:cNvPr>
          <p:cNvSpPr txBox="1"/>
          <p:nvPr/>
        </p:nvSpPr>
        <p:spPr>
          <a:xfrm>
            <a:off x="1349047" y="19074136"/>
            <a:ext cx="19106226" cy="598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종합 결과</a:t>
            </a:r>
            <a:r>
              <a:rPr lang="en-US" altLang="ko-KR" sz="2500" dirty="0"/>
              <a:t>&gt;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pic>
        <p:nvPicPr>
          <p:cNvPr id="60" name="그래픽 59" descr="하비 공 100% 단색으로 채워진">
            <a:extLst>
              <a:ext uri="{FF2B5EF4-FFF2-40B4-BE49-F238E27FC236}">
                <a16:creationId xmlns:a16="http://schemas.microsoft.com/office/drawing/2014/main" id="{E17BD2FA-D33D-AC83-89BA-9C8B62DEB7F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30147" y="17716832"/>
            <a:ext cx="232663" cy="232663"/>
          </a:xfrm>
          <a:prstGeom prst="rect">
            <a:avLst/>
          </a:prstGeom>
        </p:spPr>
      </p:pic>
      <p:pic>
        <p:nvPicPr>
          <p:cNvPr id="65" name="그래픽 64" descr="하비 공 100% 단색으로 채워진">
            <a:extLst>
              <a:ext uri="{FF2B5EF4-FFF2-40B4-BE49-F238E27FC236}">
                <a16:creationId xmlns:a16="http://schemas.microsoft.com/office/drawing/2014/main" id="{393950CC-D24F-4322-2D39-F23B3948655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54233" y="18587476"/>
            <a:ext cx="232663" cy="232663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123ED77-C932-B606-135A-12184C2E3C57}"/>
              </a:ext>
            </a:extLst>
          </p:cNvPr>
          <p:cNvSpPr txBox="1"/>
          <p:nvPr/>
        </p:nvSpPr>
        <p:spPr>
          <a:xfrm>
            <a:off x="10345495" y="18572497"/>
            <a:ext cx="10784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사용자는 </a:t>
            </a:r>
            <a:r>
              <a:rPr lang="en-US" altLang="ko-KR" dirty="0"/>
              <a:t>reverse SSH</a:t>
            </a:r>
            <a:r>
              <a:rPr lang="ko-KR" altLang="en-US" dirty="0"/>
              <a:t>를 통해 </a:t>
            </a:r>
            <a:r>
              <a:rPr lang="ko-KR" altLang="en-US" dirty="0" err="1"/>
              <a:t>드론에</a:t>
            </a:r>
            <a:r>
              <a:rPr lang="ko-KR" altLang="en-US" dirty="0"/>
              <a:t> 원격 접속을 하여 실시간으로 쓰레기통에서 받은 데이터 값 확인 </a:t>
            </a:r>
            <a:endParaRPr lang="en-US" altLang="ko-KR" dirty="0"/>
          </a:p>
        </p:txBody>
      </p:sp>
      <p:pic>
        <p:nvPicPr>
          <p:cNvPr id="11" name="그래픽 10" descr="직선 화살표 단색으로 채워진">
            <a:extLst>
              <a:ext uri="{FF2B5EF4-FFF2-40B4-BE49-F238E27FC236}">
                <a16:creationId xmlns:a16="http://schemas.microsoft.com/office/drawing/2014/main" id="{A3732D65-CC05-D418-EF50-013EC30EF1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1462810" y="25672125"/>
            <a:ext cx="533630" cy="533630"/>
          </a:xfrm>
          <a:prstGeom prst="rect">
            <a:avLst/>
          </a:prstGeom>
        </p:spPr>
      </p:pic>
      <p:pic>
        <p:nvPicPr>
          <p:cNvPr id="73" name="그래픽 72" descr="직선 화살표 단색으로 채워진">
            <a:extLst>
              <a:ext uri="{FF2B5EF4-FFF2-40B4-BE49-F238E27FC236}">
                <a16:creationId xmlns:a16="http://schemas.microsoft.com/office/drawing/2014/main" id="{F1A07BDF-982D-3BE6-346A-34A7322C0A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1458415" y="26281955"/>
            <a:ext cx="533630" cy="5336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2DD278-4225-B2D3-C034-09615E4978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84994" y="19470291"/>
            <a:ext cx="2920529" cy="29237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A2AB950-A3E8-261D-6416-1307694F493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784" y="18900150"/>
            <a:ext cx="3750224" cy="243854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89DC2D0-6799-65F4-95CC-20F3E3C2D8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435566" y="19188749"/>
            <a:ext cx="3460286" cy="24744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B07167E-BE1E-7548-693C-5D5F9D58F7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17614" y="22527566"/>
            <a:ext cx="4307618" cy="257418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FAC1C53-570B-6645-DE38-39133D977D8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52930" y="21347666"/>
            <a:ext cx="3853951" cy="370770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F15557B-24D9-8AEB-0311-C8E147E4853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488009" y="21726625"/>
            <a:ext cx="5647544" cy="27126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FABEDE6-0746-7F5B-A577-EB0B3AE6224A}"/>
              </a:ext>
            </a:extLst>
          </p:cNvPr>
          <p:cNvSpPr txBox="1"/>
          <p:nvPr/>
        </p:nvSpPr>
        <p:spPr>
          <a:xfrm>
            <a:off x="1230147" y="25748308"/>
            <a:ext cx="1963236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        스마트 쓰레기통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클라이언트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을 통하여 쓰레기 양을 데이터 값으로 받아온 후 </a:t>
            </a:r>
            <a:r>
              <a:rPr lang="ko-KR" altLang="en-US" sz="2000" dirty="0" err="1">
                <a:latin typeface="+mn-ea"/>
              </a:rPr>
              <a:t>드론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서버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에게 쓰레기 양을 소켓 통신을 통해 전송한다</a:t>
            </a:r>
            <a:r>
              <a:rPr lang="en-US" altLang="ko-KR" sz="2000" dirty="0">
                <a:latin typeface="+mn-ea"/>
              </a:rPr>
              <a:t>.</a:t>
            </a:r>
            <a:r>
              <a:rPr lang="ko-KR" altLang="en-US" sz="2000" dirty="0"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       </a:t>
            </a:r>
            <a:r>
              <a:rPr lang="ko-KR" altLang="en-US" sz="2000" dirty="0">
                <a:latin typeface="+mn-ea"/>
              </a:rPr>
              <a:t>사용자가 </a:t>
            </a:r>
            <a:r>
              <a:rPr lang="ko-KR" altLang="en-US" sz="2000" dirty="0" err="1">
                <a:latin typeface="+mn-ea"/>
              </a:rPr>
              <a:t>드론에</a:t>
            </a:r>
            <a:r>
              <a:rPr lang="ko-KR" altLang="en-US" sz="2000" dirty="0">
                <a:latin typeface="+mn-ea"/>
              </a:rPr>
              <a:t> 원격 접속을 통해 쓰레기통이 얼마나 찼는지 실시간으로 모니터링 할 수 있으며 교체 여부를 파악할 수 있다</a:t>
            </a:r>
            <a:r>
              <a:rPr lang="en-US" altLang="ko-KR" sz="2000" dirty="0">
                <a:latin typeface="+mn-ea"/>
              </a:rPr>
              <a:t>.</a:t>
            </a:r>
            <a:r>
              <a:rPr lang="ko-KR" altLang="en-US" sz="2000" dirty="0"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	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5AFD6EE-2917-105D-5B2C-09D19DD2BABE}"/>
              </a:ext>
            </a:extLst>
          </p:cNvPr>
          <p:cNvSpPr txBox="1"/>
          <p:nvPr/>
        </p:nvSpPr>
        <p:spPr>
          <a:xfrm>
            <a:off x="1992045" y="25267920"/>
            <a:ext cx="4408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쓰레기통에 쓰레기를 넣었을 때 데이터 값</a:t>
            </a:r>
            <a:r>
              <a:rPr lang="en-US" altLang="ko-KR" sz="1600" dirty="0">
                <a:latin typeface="+mn-ea"/>
              </a:rPr>
              <a:t>&gt;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19B2CCD-1005-86BF-C0B1-8E20C3C6BFB9}"/>
              </a:ext>
            </a:extLst>
          </p:cNvPr>
          <p:cNvSpPr txBox="1"/>
          <p:nvPr/>
        </p:nvSpPr>
        <p:spPr>
          <a:xfrm>
            <a:off x="7665921" y="25267920"/>
            <a:ext cx="6608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 err="1">
                <a:latin typeface="+mn-ea"/>
              </a:rPr>
              <a:t>드론에게</a:t>
            </a:r>
            <a:r>
              <a:rPr lang="ko-KR" altLang="en-US" sz="1600" dirty="0">
                <a:latin typeface="+mn-ea"/>
              </a:rPr>
              <a:t> 데이터 전송 및 쓰레기의 양이 정해진 값을 초과하여 교체</a:t>
            </a:r>
            <a:r>
              <a:rPr lang="en-US" altLang="ko-KR" sz="1600" dirty="0">
                <a:latin typeface="+mn-ea"/>
              </a:rPr>
              <a:t>&gt;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55AEF86-1BCE-972E-7CE8-C33F5320C89E}"/>
              </a:ext>
            </a:extLst>
          </p:cNvPr>
          <p:cNvSpPr txBox="1"/>
          <p:nvPr/>
        </p:nvSpPr>
        <p:spPr>
          <a:xfrm>
            <a:off x="14502084" y="25267920"/>
            <a:ext cx="6028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 err="1">
                <a:latin typeface="+mn-ea"/>
              </a:rPr>
              <a:t>드론에게</a:t>
            </a:r>
            <a:r>
              <a:rPr lang="ko-KR" altLang="en-US" sz="1600" dirty="0">
                <a:latin typeface="+mn-ea"/>
              </a:rPr>
              <a:t> 전달한 데이터 값을 사용자가 실시간으로 확인</a:t>
            </a:r>
            <a:r>
              <a:rPr lang="en-US" altLang="ko-KR" sz="1600" dirty="0">
                <a:latin typeface="+mn-ea"/>
              </a:rPr>
              <a:t>&gt;</a:t>
            </a:r>
            <a:endParaRPr lang="ko-KR" altLang="en-US" sz="16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558</Words>
  <Application>Microsoft Office PowerPoint</Application>
  <PresentationFormat>사용자 지정</PresentationFormat>
  <Paragraphs>72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KoPubWorld돋움체 Bold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jiho</dc:creator>
  <cp:lastModifiedBy>박중후</cp:lastModifiedBy>
  <cp:revision>61</cp:revision>
  <dcterms:created xsi:type="dcterms:W3CDTF">2020-11-19T05:40:31Z</dcterms:created>
  <dcterms:modified xsi:type="dcterms:W3CDTF">2022-05-26T10:35:47Z</dcterms:modified>
  <cp:version/>
</cp:coreProperties>
</file>